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</p:sldIdLst>
  <p:sldSz cy="10058400" cx="7772400"/>
  <p:notesSz cx="6858000" cy="9144000"/>
  <p:embeddedFontLst>
    <p:embeddedFont>
      <p:font typeface="Halant"/>
      <p:regular r:id="rId10"/>
      <p:bold r:id="rId11"/>
    </p:embeddedFont>
    <p:embeddedFont>
      <p:font typeface="Inter"/>
      <p:regular r:id="rId12"/>
      <p:bold r:id="rId13"/>
      <p:italic r:id="rId14"/>
      <p:boldItalic r:id="rId15"/>
    </p:embeddedFont>
    <p:embeddedFont>
      <p:font typeface="Plus Jakarta Sans"/>
      <p:regular r:id="rId16"/>
      <p:bold r:id="rId17"/>
      <p:italic r:id="rId18"/>
      <p:boldItalic r:id="rId19"/>
    </p:embeddedFont>
    <p:embeddedFont>
      <p:font typeface="Plus Jakarta Sans Medium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747775"/>
          </p15:clr>
        </p15:guide>
        <p15:guide id="2" pos="244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lusJakartaSansMedium-regular.fntdata"/><Relationship Id="rId11" Type="http://schemas.openxmlformats.org/officeDocument/2006/relationships/font" Target="fonts/Halant-bold.fntdata"/><Relationship Id="rId22" Type="http://schemas.openxmlformats.org/officeDocument/2006/relationships/font" Target="fonts/PlusJakartaSansMedium-italic.fntdata"/><Relationship Id="rId10" Type="http://schemas.openxmlformats.org/officeDocument/2006/relationships/font" Target="fonts/Halant-regular.fntdata"/><Relationship Id="rId21" Type="http://schemas.openxmlformats.org/officeDocument/2006/relationships/font" Target="fonts/PlusJakartaSansMedium-bold.fntdata"/><Relationship Id="rId13" Type="http://schemas.openxmlformats.org/officeDocument/2006/relationships/font" Target="fonts/Inter-bold.fntdata"/><Relationship Id="rId12" Type="http://schemas.openxmlformats.org/officeDocument/2006/relationships/font" Target="fonts/Inter-regular.fntdata"/><Relationship Id="rId23" Type="http://schemas.openxmlformats.org/officeDocument/2006/relationships/font" Target="fonts/PlusJakartaSansMedium-boldItalic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font" Target="fonts/Inter-boldItalic.fntdata"/><Relationship Id="rId14" Type="http://schemas.openxmlformats.org/officeDocument/2006/relationships/font" Target="fonts/Inter-italic.fntdata"/><Relationship Id="rId17" Type="http://schemas.openxmlformats.org/officeDocument/2006/relationships/font" Target="fonts/PlusJakartaSans-bold.fntdata"/><Relationship Id="rId16" Type="http://schemas.openxmlformats.org/officeDocument/2006/relationships/font" Target="fonts/PlusJakartaSans-regular.fntdata"/><Relationship Id="rId5" Type="http://schemas.openxmlformats.org/officeDocument/2006/relationships/slideMaster" Target="slideMasters/slideMaster2.xml"/><Relationship Id="rId19" Type="http://schemas.openxmlformats.org/officeDocument/2006/relationships/font" Target="fonts/PlusJakartaSans-boldItalic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PlusJakartaSans-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62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6a20ca55d7_0_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6a20ca55d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36a20ca55d7_0_21:notes"/>
          <p:cNvSpPr/>
          <p:nvPr>
            <p:ph idx="2" type="sldImg"/>
          </p:nvPr>
        </p:nvSpPr>
        <p:spPr>
          <a:xfrm>
            <a:off x="2104481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36a20ca55d7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36a20ca55d7_0_14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36a20ca55d7_0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56" name="Google Shape;56;p14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60" name="Google Shape;60;p1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3" name="Google Shape;63;p16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68" name="Google Shape;68;p17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69" name="Google Shape;69;p17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76" name="Google Shape;76;p19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1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83" name="Google Shape;83;p21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84" name="Google Shape;84;p21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85" name="Google Shape;85;p2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88" name="Google Shape;88;p2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91" name="Google Shape;91;p23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92" name="Google Shape;92;p2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2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2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2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800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2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5" Type="http://schemas.openxmlformats.org/officeDocument/2006/relationships/image" Target="../media/image7.png"/><Relationship Id="rId6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Relationship Id="rId4" Type="http://schemas.openxmlformats.org/officeDocument/2006/relationships/hyperlink" Target="https://www.nature.org/en-us/about-us/where-we-work/africa/stories-in-africa/the-hadza-helping-hunter-gatherers-protect-their-homeland/#:~:text=Northern%20Tanzania%20is%20home%20to,survival%20depends%20on%20natural%20resources.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39577" y="6856150"/>
            <a:ext cx="811938" cy="811938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25"/>
          <p:cNvSpPr txBox="1"/>
          <p:nvPr/>
        </p:nvSpPr>
        <p:spPr>
          <a:xfrm>
            <a:off x="0" y="0"/>
            <a:ext cx="7772400" cy="1035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Advanced Organizer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Early Human Adaptations</a:t>
            </a:r>
            <a:endParaRPr sz="25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sp>
        <p:nvSpPr>
          <p:cNvPr id="101" name="Google Shape;101;p25"/>
          <p:cNvSpPr txBox="1"/>
          <p:nvPr/>
        </p:nvSpPr>
        <p:spPr>
          <a:xfrm>
            <a:off x="5542353" y="9471949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02" name="Google Shape;102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0131" y="9348146"/>
            <a:ext cx="425136" cy="425136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25"/>
          <p:cNvSpPr txBox="1"/>
          <p:nvPr/>
        </p:nvSpPr>
        <p:spPr>
          <a:xfrm>
            <a:off x="2974875" y="9471949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4" name="Google Shape;104;p25"/>
          <p:cNvSpPr txBox="1"/>
          <p:nvPr/>
        </p:nvSpPr>
        <p:spPr>
          <a:xfrm>
            <a:off x="406225" y="1440475"/>
            <a:ext cx="6975900" cy="1253400"/>
          </a:xfrm>
          <a:prstGeom prst="rect">
            <a:avLst/>
          </a:prstGeom>
          <a:noFill/>
          <a:ln>
            <a:noFill/>
          </a:ln>
        </p:spPr>
        <p:txBody>
          <a:bodyPr anchorCtr="0" anchor="t" bIns="109725" lIns="109725" spcFirstLastPara="1" rIns="109725" wrap="square" tIns="1097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The ___________ (Old Stone Age) marks the earliest phase of human history, when people lived as foragers—hunting animals, gathering plants, and ________________________________________ in small, mobile groups. Over time, early humans developed new technologies like fire, stone tools, and clothing, which helped them ________________________________. During the ___________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 humans began to experiment with farming and settling down. These changes slowly led to more permanent communities, social complexity, and the __________________________________.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5" name="Google Shape;105;p25"/>
          <p:cNvSpPr txBox="1"/>
          <p:nvPr/>
        </p:nvSpPr>
        <p:spPr>
          <a:xfrm>
            <a:off x="327150" y="3728575"/>
            <a:ext cx="2209500" cy="26109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09725" lIns="109725" spcFirstLastPara="1" rIns="109725" wrap="square" tIns="1097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Environmental Adaptation: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Early humans adapted to a  range of ________________ by developing survival strategies such as _________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____________________________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_________________________ for warmth and cooking. Their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 helped them move with the seasons and locate food and water sources.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6" name="Google Shape;106;p25"/>
          <p:cNvSpPr txBox="1"/>
          <p:nvPr/>
        </p:nvSpPr>
        <p:spPr>
          <a:xfrm>
            <a:off x="670050" y="1111200"/>
            <a:ext cx="6432300" cy="4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</a:t>
            </a:r>
            <a:endParaRPr b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7" name="Google Shape;107;p25"/>
          <p:cNvSpPr txBox="1"/>
          <p:nvPr/>
        </p:nvSpPr>
        <p:spPr>
          <a:xfrm>
            <a:off x="2750725" y="3728575"/>
            <a:ext cx="2224200" cy="26109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09725" lIns="109725" spcFirstLastPara="1" rIns="109725" wrap="square" tIns="1097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Technological Innovations: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Paleolithic people created tools from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__________________________ to hunt animals, gather plants, and process food. Later, during the Mesolithic Era, humans invented more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____________________________</a:t>
            </a:r>
            <a:endParaRPr b="1" sz="1200" u="sng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_______________________ that improved daily life.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8" name="Google Shape;108;p25"/>
          <p:cNvSpPr txBox="1"/>
          <p:nvPr/>
        </p:nvSpPr>
        <p:spPr>
          <a:xfrm>
            <a:off x="5189000" y="3728575"/>
            <a:ext cx="2209500" cy="26109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09725" lIns="109725" spcFirstLastPara="1" rIns="109725" wrap="square" tIns="1097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Resource Strategies: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Early humans were primarily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___________ gathering plants and hunting animals in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_______________________ Over time, some communities began ______________ which allowed them to settle in one place and led to the development of more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____________________________.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9" name="Google Shape;109;p25"/>
          <p:cNvSpPr txBox="1"/>
          <p:nvPr/>
        </p:nvSpPr>
        <p:spPr>
          <a:xfrm>
            <a:off x="2465442" y="3087925"/>
            <a:ext cx="4137300" cy="431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09725" lIns="109725" spcFirstLastPara="1" rIns="109725" wrap="square" tIns="1097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Core Aspects of Early Human Life</a:t>
            </a:r>
            <a:endParaRPr b="1"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0" name="Google Shape;110;p25"/>
          <p:cNvSpPr txBox="1"/>
          <p:nvPr/>
        </p:nvSpPr>
        <p:spPr>
          <a:xfrm>
            <a:off x="1203638" y="7058869"/>
            <a:ext cx="1547100" cy="406500"/>
          </a:xfrm>
          <a:prstGeom prst="rect">
            <a:avLst/>
          </a:prstGeom>
          <a:noFill/>
          <a:ln cap="flat" cmpd="sng" w="9525">
            <a:solidFill>
              <a:srgbClr val="38E0A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09725" lIns="109725" spcFirstLastPara="1" rIns="109725" wrap="square" tIns="1097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Continuities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1" name="Google Shape;111;p25"/>
          <p:cNvSpPr txBox="1"/>
          <p:nvPr/>
        </p:nvSpPr>
        <p:spPr>
          <a:xfrm>
            <a:off x="4102125" y="7616575"/>
            <a:ext cx="2794500" cy="18063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09725" lIns="109725" spcFirstLastPara="1" rIns="109725" wrap="square" tIns="1097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The development of farming led to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_______________________________. The division of labor became more specialized. New technologies like pottery and polished tools emerged over time. Technological innovation was a ___________________________ in human development.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2" name="Google Shape;112;p25"/>
          <p:cNvSpPr txBox="1"/>
          <p:nvPr/>
        </p:nvSpPr>
        <p:spPr>
          <a:xfrm>
            <a:off x="861025" y="6499163"/>
            <a:ext cx="6003600" cy="4320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09725" lIns="109725" spcFirstLastPara="1" rIns="109725" wrap="square" tIns="1097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Key Insights for Understanding Early Human History</a:t>
            </a:r>
            <a:endParaRPr b="1"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3" name="Google Shape;113;p25"/>
          <p:cNvSpPr txBox="1"/>
          <p:nvPr/>
        </p:nvSpPr>
        <p:spPr>
          <a:xfrm>
            <a:off x="4974938" y="7058869"/>
            <a:ext cx="1547100" cy="406500"/>
          </a:xfrm>
          <a:prstGeom prst="rect">
            <a:avLst/>
          </a:prstGeom>
          <a:noFill/>
          <a:ln cap="flat" cmpd="sng" w="9525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09725" lIns="109725" spcFirstLastPara="1" rIns="109725" wrap="square" tIns="1097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Changes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4" name="Google Shape;114;p25"/>
          <p:cNvSpPr txBox="1"/>
          <p:nvPr/>
        </p:nvSpPr>
        <p:spPr>
          <a:xfrm>
            <a:off x="893025" y="7616575"/>
            <a:ext cx="2919000" cy="18063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09725" lIns="109725" spcFirstLastPara="1" rIns="109725" wrap="square" tIns="1097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Humans continued to ________________ for survival. They lived in small, cooperative groups with flexible roles. Their lifeways remained mobile for much of the period. Early humans were __________________—they shaped and were shaped by their environments.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15" name="Google Shape;115;p25" title="Context@2x transparent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86924" y="2747874"/>
            <a:ext cx="920600" cy="92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2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16272" y="110272"/>
            <a:ext cx="1041739" cy="4319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6"/>
          <p:cNvSpPr txBox="1"/>
          <p:nvPr/>
        </p:nvSpPr>
        <p:spPr>
          <a:xfrm>
            <a:off x="50" y="-9800"/>
            <a:ext cx="7772400" cy="7344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Modern Foragers:</a:t>
            </a:r>
            <a:endParaRPr sz="20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20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Exploring the Hadza of Tanzania</a:t>
            </a:r>
            <a:endParaRPr i="1" sz="20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pic>
        <p:nvPicPr>
          <p:cNvPr id="122" name="Google Shape;12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1339" y="138677"/>
            <a:ext cx="1067091" cy="442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26"/>
          <p:cNvSpPr txBox="1"/>
          <p:nvPr/>
        </p:nvSpPr>
        <p:spPr>
          <a:xfrm>
            <a:off x="400050" y="1038050"/>
            <a:ext cx="6858000" cy="54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Directions: </a:t>
            </a:r>
            <a:r>
              <a:rPr lang="en" sz="1200">
                <a:latin typeface="Inter"/>
                <a:ea typeface="Inter"/>
                <a:cs typeface="Inter"/>
                <a:sym typeface="Inter"/>
              </a:rPr>
              <a:t>Using this </a:t>
            </a:r>
            <a:r>
              <a:rPr lang="en" sz="12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4"/>
              </a:rPr>
              <a:t>site,</a:t>
            </a:r>
            <a:r>
              <a:rPr lang="en" sz="1200">
                <a:latin typeface="Inter"/>
                <a:ea typeface="Inter"/>
                <a:cs typeface="Inter"/>
                <a:sym typeface="Inter"/>
              </a:rPr>
              <a:t> complete the table below.</a:t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4" name="Google Shape;124;p26"/>
          <p:cNvSpPr/>
          <p:nvPr/>
        </p:nvSpPr>
        <p:spPr>
          <a:xfrm>
            <a:off x="506300" y="1583363"/>
            <a:ext cx="6759900" cy="378300"/>
          </a:xfrm>
          <a:prstGeom prst="rect">
            <a:avLst/>
          </a:prstGeom>
          <a:solidFill>
            <a:srgbClr val="F1AF4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Changes &amp; Challenges</a:t>
            </a:r>
            <a:endParaRPr b="1"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5" name="Google Shape;125;p26"/>
          <p:cNvSpPr/>
          <p:nvPr/>
        </p:nvSpPr>
        <p:spPr>
          <a:xfrm>
            <a:off x="498125" y="2450525"/>
            <a:ext cx="6759900" cy="11043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26"/>
          <p:cNvSpPr txBox="1"/>
          <p:nvPr/>
        </p:nvSpPr>
        <p:spPr>
          <a:xfrm>
            <a:off x="506300" y="2044800"/>
            <a:ext cx="6759900" cy="28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A.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How is the Hadza way of life threatened today?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7" name="Google Shape;127;p26"/>
          <p:cNvSpPr txBox="1"/>
          <p:nvPr/>
        </p:nvSpPr>
        <p:spPr>
          <a:xfrm>
            <a:off x="506300" y="3798500"/>
            <a:ext cx="6759900" cy="28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B.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actions are being taken to protect their land and rights?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8" name="Google Shape;128;p26"/>
          <p:cNvSpPr/>
          <p:nvPr/>
        </p:nvSpPr>
        <p:spPr>
          <a:xfrm>
            <a:off x="498125" y="4185300"/>
            <a:ext cx="6759900" cy="11043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26"/>
          <p:cNvSpPr/>
          <p:nvPr/>
        </p:nvSpPr>
        <p:spPr>
          <a:xfrm>
            <a:off x="506300" y="5552188"/>
            <a:ext cx="6759900" cy="378300"/>
          </a:xfrm>
          <a:prstGeom prst="rect">
            <a:avLst/>
          </a:prstGeom>
          <a:solidFill>
            <a:srgbClr val="F1AF4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Collaborative Synthesis</a:t>
            </a:r>
            <a:endParaRPr b="1"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0" name="Google Shape;130;p26"/>
          <p:cNvSpPr txBox="1"/>
          <p:nvPr/>
        </p:nvSpPr>
        <p:spPr>
          <a:xfrm>
            <a:off x="506300" y="6036175"/>
            <a:ext cx="6759900" cy="54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Directions: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Directions: With your new partner, take turns teaching what you learned about the Hadza people. Use the space below to jot down notes.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1" name="Google Shape;131;p26"/>
          <p:cNvSpPr/>
          <p:nvPr/>
        </p:nvSpPr>
        <p:spPr>
          <a:xfrm>
            <a:off x="534750" y="7123150"/>
            <a:ext cx="6858000" cy="27060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26"/>
          <p:cNvSpPr txBox="1"/>
          <p:nvPr/>
        </p:nvSpPr>
        <p:spPr>
          <a:xfrm>
            <a:off x="534900" y="6622875"/>
            <a:ext cx="6858000" cy="378300"/>
          </a:xfrm>
          <a:prstGeom prst="rect">
            <a:avLst/>
          </a:prstGeom>
          <a:solidFill>
            <a:srgbClr val="EFFEF9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Lifestyle &amp; Traditions</a:t>
            </a:r>
            <a:endParaRPr b="1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Google Shape;137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27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9" name="Google Shape;139;p27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0" name="Google Shape;140;p27"/>
          <p:cNvSpPr txBox="1"/>
          <p:nvPr/>
        </p:nvSpPr>
        <p:spPr>
          <a:xfrm>
            <a:off x="0" y="0"/>
            <a:ext cx="7772400" cy="9228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Unit 2: Origins of Humanity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5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Exit Ticket - Lesson 3</a:t>
            </a:r>
            <a:endParaRPr sz="15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41" name="Google Shape;141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630865" cy="261602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27"/>
          <p:cNvSpPr txBox="1"/>
          <p:nvPr/>
        </p:nvSpPr>
        <p:spPr>
          <a:xfrm>
            <a:off x="730950" y="1419313"/>
            <a:ext cx="6310500" cy="11490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6050" lIns="116050" spcFirstLastPara="1" rIns="116050" wrap="square" tIns="1160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800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b="1" sz="18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did early human choices about technology, food, and movement shape their way of life?</a:t>
            </a:r>
            <a:endParaRPr i="1" sz="17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3" name="Google Shape;143;p27"/>
          <p:cNvSpPr txBox="1"/>
          <p:nvPr/>
        </p:nvSpPr>
        <p:spPr>
          <a:xfrm>
            <a:off x="349644" y="922801"/>
            <a:ext cx="7073100" cy="37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" sz="13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 Class: ____________________</a:t>
            </a:r>
            <a:endParaRPr b="1" sz="13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44" name="Google Shape;144;p27"/>
          <p:cNvPicPr preferRelativeResize="0"/>
          <p:nvPr/>
        </p:nvPicPr>
        <p:blipFill rotWithShape="1">
          <a:blip r:embed="rId5">
            <a:alphaModFix/>
          </a:blip>
          <a:srcRect b="0" l="3067" r="43313" t="0"/>
          <a:stretch/>
        </p:blipFill>
        <p:spPr>
          <a:xfrm>
            <a:off x="216275" y="4618650"/>
            <a:ext cx="3601973" cy="377865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27"/>
          <p:cNvSpPr/>
          <p:nvPr/>
        </p:nvSpPr>
        <p:spPr>
          <a:xfrm>
            <a:off x="3999275" y="4540250"/>
            <a:ext cx="3602100" cy="4266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27"/>
          <p:cNvSpPr txBox="1"/>
          <p:nvPr/>
        </p:nvSpPr>
        <p:spPr>
          <a:xfrm>
            <a:off x="5151425" y="4109150"/>
            <a:ext cx="12978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Drawing</a:t>
            </a:r>
            <a:endParaRPr b="1" sz="2000">
              <a:solidFill>
                <a:srgbClr val="000000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147" name="Google Shape;147;p27"/>
          <p:cNvSpPr txBox="1"/>
          <p:nvPr/>
        </p:nvSpPr>
        <p:spPr>
          <a:xfrm>
            <a:off x="455300" y="2804975"/>
            <a:ext cx="6861900" cy="118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r>
              <a:rPr lang="en" sz="13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Using a combination of writing and drawing, summarize the lifestyle and challenges early humans and the Hadza people face(d). For the written component, you must “Say-it-in-Six!” You can use six words (no more, no less), but it does not have to be grammatically correct.</a:t>
            </a:r>
            <a:r>
              <a:rPr lang="en" sz="1300">
                <a:latin typeface="Halant"/>
                <a:ea typeface="Halant"/>
                <a:cs typeface="Halant"/>
                <a:sym typeface="Halant"/>
              </a:rPr>
              <a:t> For the drawing component, illustrate what community life may have looked like for early foragers.</a:t>
            </a:r>
            <a:endParaRPr sz="1300">
              <a:latin typeface="Halant"/>
              <a:ea typeface="Halant"/>
              <a:cs typeface="Halant"/>
              <a:sym typeface="Halan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